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5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72" r:id="rId11"/>
    <p:sldId id="277" r:id="rId12"/>
    <p:sldId id="288" r:id="rId13"/>
    <p:sldId id="274" r:id="rId14"/>
    <p:sldId id="278" r:id="rId15"/>
    <p:sldId id="279" r:id="rId16"/>
    <p:sldId id="275" r:id="rId17"/>
    <p:sldId id="289" r:id="rId18"/>
    <p:sldId id="290" r:id="rId19"/>
  </p:sldIdLst>
  <p:sldSz cx="9144000" cy="6858000" type="screen4x3"/>
  <p:notesSz cx="6877050" cy="91900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Project Overview" id="{087866C3-7028-482C-8D34-6BF5363FBD75}">
          <p14:sldIdLst/>
        </p14:section>
        <p14:section name="Status Update" id="{521DEF98-8796-4632-831A-16252E9A6054}">
          <p14:sldIdLst>
            <p14:sldId id="272"/>
            <p14:sldId id="277"/>
            <p14:sldId id="288"/>
            <p14:sldId id="274"/>
            <p14:sldId id="278"/>
            <p14:sldId id="279"/>
            <p14:sldId id="275"/>
            <p14:sldId id="289"/>
            <p14:sldId id="290"/>
          </p14:sldIdLst>
        </p14:section>
        <p14:section name="Timeline" id="{CF24EBA6-C924-424D-AC31-A4B9992A87E0}">
          <p14:sldIdLst/>
        </p14:section>
        <p14:section name="Next Steps and Action Items" id="{C24C98EC-938D-4034-8DB8-5E8DBF16E3CB}">
          <p14:sldIdLst/>
        </p14:section>
        <p14:section name="Appendix" id="{E35CCD6A-2288-476E-BC93-C75323AE1F3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FBFF"/>
    <a:srgbClr val="E1F7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35" autoAdjust="0"/>
    <p:restoredTop sz="88187" autoAdjust="0"/>
  </p:normalViewPr>
  <p:slideViewPr>
    <p:cSldViewPr>
      <p:cViewPr varScale="1">
        <p:scale>
          <a:sx n="77" d="100"/>
          <a:sy n="77" d="100"/>
        </p:scale>
        <p:origin x="1037" y="67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lisabeth\Documents\Hardy\Capex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lisabeth\Documents\Hardy\Cape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Feuil1!$A$12</c:f>
              <c:strCache>
                <c:ptCount val="1"/>
                <c:pt idx="0">
                  <c:v>Année</c:v>
                </c:pt>
              </c:strCache>
            </c:strRef>
          </c:tx>
          <c:invertIfNegative val="0"/>
          <c:cat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F-4417-B0C1-AB3E58FFBBC6}"/>
            </c:ext>
          </c:extLst>
        </c:ser>
        <c:ser>
          <c:idx val="1"/>
          <c:order val="1"/>
          <c:tx>
            <c:strRef>
              <c:f>Feuil1!$A$13</c:f>
              <c:strCache>
                <c:ptCount val="1"/>
                <c:pt idx="0">
                  <c:v>Cash-Flow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Feuil1!$B$13:$F$13</c:f>
              <c:numCache>
                <c:formatCode>#,##0\ [$€-1];[Red]\-#,##0\ [$€-1]</c:formatCode>
                <c:ptCount val="5"/>
                <c:pt idx="0">
                  <c:v>-1000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F-4417-B0C1-AB3E58FFB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3"/>
        <c:overlap val="96"/>
        <c:axId val="66265088"/>
        <c:axId val="66266624"/>
      </c:barChart>
      <c:catAx>
        <c:axId val="6626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266624"/>
        <c:crosses val="autoZero"/>
        <c:auto val="1"/>
        <c:lblAlgn val="ctr"/>
        <c:lblOffset val="100"/>
        <c:noMultiLvlLbl val="0"/>
      </c:catAx>
      <c:valAx>
        <c:axId val="66266624"/>
        <c:scaling>
          <c:orientation val="minMax"/>
          <c:max val="500"/>
          <c:min val="-1000"/>
        </c:scaling>
        <c:delete val="0"/>
        <c:axPos val="l"/>
        <c:numFmt formatCode="General" sourceLinked="1"/>
        <c:majorTickMark val="out"/>
        <c:minorTickMark val="none"/>
        <c:tickLblPos val="nextTo"/>
        <c:crossAx val="66265088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Feuil1!$A$24</c:f>
              <c:strCache>
                <c:ptCount val="1"/>
                <c:pt idx="0">
                  <c:v>Année</c:v>
                </c:pt>
              </c:strCache>
            </c:strRef>
          </c:tx>
          <c:invertIfNegative val="0"/>
          <c:cat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2-4A5F-BF1B-F85F39B8E399}"/>
            </c:ext>
          </c:extLst>
        </c:ser>
        <c:ser>
          <c:idx val="1"/>
          <c:order val="1"/>
          <c:tx>
            <c:strRef>
              <c:f>Feuil1!$A$25</c:f>
              <c:strCache>
                <c:ptCount val="1"/>
                <c:pt idx="0">
                  <c:v>Cash-Flow cumulé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Feuil1!$B$25:$F$25</c:f>
              <c:numCache>
                <c:formatCode>#,##0\ [$€-1];[Red]\-#,##0\ [$€-1]</c:formatCode>
                <c:ptCount val="5"/>
                <c:pt idx="0">
                  <c:v>-1000</c:v>
                </c:pt>
                <c:pt idx="1">
                  <c:v>-500</c:v>
                </c:pt>
                <c:pt idx="2">
                  <c:v>0</c:v>
                </c:pt>
                <c:pt idx="3">
                  <c:v>500</c:v>
                </c:pt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22-4A5F-BF1B-F85F39B8E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3"/>
        <c:overlap val="96"/>
        <c:axId val="66292736"/>
        <c:axId val="66310912"/>
      </c:barChart>
      <c:catAx>
        <c:axId val="6629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310912"/>
        <c:crosses val="autoZero"/>
        <c:auto val="1"/>
        <c:lblAlgn val="ctr"/>
        <c:lblOffset val="100"/>
        <c:noMultiLvlLbl val="0"/>
      </c:catAx>
      <c:valAx>
        <c:axId val="66310912"/>
        <c:scaling>
          <c:orientation val="minMax"/>
          <c:max val="1000"/>
          <c:min val="-1000"/>
        </c:scaling>
        <c:delete val="0"/>
        <c:axPos val="l"/>
        <c:numFmt formatCode="General" sourceLinked="1"/>
        <c:majorTickMark val="out"/>
        <c:minorTickMark val="none"/>
        <c:tickLblPos val="nextTo"/>
        <c:crossAx val="66292736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0.07018</cdr:x>
      <cdr:y>0.04023</cdr:y>
    </cdr:from>
    <cdr:to>
      <cdr:x>0.27018</cdr:x>
      <cdr:y>0.13398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76064" y="75456"/>
          <a:ext cx="1641782" cy="175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100"/>
            <a:t>Cash-Flow</a:t>
          </a:r>
        </a:p>
      </cdr:txBody>
    </cdr:sp>
  </cdr:relSizeAnchor>
  <cdr:relSizeAnchor xmlns:cdr="http://schemas.openxmlformats.org/drawingml/2006/chartDrawing">
    <cdr:from>
      <cdr:x>0.88482</cdr:x>
      <cdr:y>0.53931</cdr:y>
    </cdr:from>
    <cdr:to>
      <cdr:x>1</cdr:x>
      <cdr:y>0.63306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7272808" y="1011560"/>
          <a:ext cx="945502" cy="175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100" dirty="0"/>
            <a:t>t (année)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0.11458</cdr:x>
      <cdr:y>0.02083</cdr:y>
    </cdr:from>
    <cdr:to>
      <cdr:x>0.42982</cdr:x>
      <cdr:y>0.22222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940577" y="42070"/>
          <a:ext cx="2587815" cy="406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100" dirty="0"/>
            <a:t>Cash-Flow cumulé</a:t>
          </a:r>
        </a:p>
      </cdr:txBody>
    </cdr:sp>
  </cdr:relSizeAnchor>
  <cdr:relSizeAnchor xmlns:cdr="http://schemas.openxmlformats.org/drawingml/2006/chartDrawing">
    <cdr:from>
      <cdr:x>0.88482</cdr:x>
      <cdr:y>0.58333</cdr:y>
    </cdr:from>
    <cdr:to>
      <cdr:x>1</cdr:x>
      <cdr:y>0.67708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857768" y="1600188"/>
          <a:ext cx="628632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100"/>
            <a:t>t (année)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59502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59502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8975"/>
            <a:ext cx="4594225" cy="3446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365268"/>
            <a:ext cx="5501640" cy="4135517"/>
          </a:xfrm>
          <a:prstGeom prst="rect">
            <a:avLst/>
          </a:prstGeom>
        </p:spPr>
        <p:txBody>
          <a:bodyPr vert="horz" lIns="91806" tIns="45903" rIns="91806" bIns="459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28941"/>
            <a:ext cx="2980055" cy="459502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8728941"/>
            <a:ext cx="2980055" cy="459502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058">
              <a:defRPr/>
            </a:pPr>
            <a:r>
              <a:rPr lang="en-US" dirty="0"/>
              <a:t>This template can be used as a starter file to give updates for project</a:t>
            </a:r>
            <a:r>
              <a:rPr lang="en-US" baseline="0" dirty="0"/>
              <a:t> milestones.</a:t>
            </a:r>
            <a:endParaRPr lang="en-US" dirty="0"/>
          </a:p>
          <a:p>
            <a:endParaRPr lang="en-US" baseline="0" dirty="0"/>
          </a:p>
          <a:p>
            <a:pPr lvl="0"/>
            <a:r>
              <a:rPr lang="en-US" sz="1000" b="1" dirty="0"/>
              <a:t>Sections</a:t>
            </a:r>
            <a:endParaRPr lang="en-US" sz="1000" dirty="0"/>
          </a:p>
          <a:p>
            <a:pPr lvl="0"/>
            <a:r>
              <a:rPr lang="en-US" sz="1000" dirty="0"/>
              <a:t>Right-click on a slide to add sections. Sections can help to organize your slides or facilitate collaboration between multiple authors.</a:t>
            </a:r>
          </a:p>
          <a:p>
            <a:pPr lvl="0"/>
            <a:endParaRPr lang="en-US" sz="1000" b="1" dirty="0"/>
          </a:p>
          <a:p>
            <a:pPr lvl="0"/>
            <a:r>
              <a:rPr lang="en-US" sz="1000" b="1" dirty="0"/>
              <a:t>Notes</a:t>
            </a:r>
          </a:p>
          <a:p>
            <a:pPr lvl="0"/>
            <a:r>
              <a:rPr lang="en-US" sz="1000" dirty="0"/>
              <a:t>Use the Notes section for delivery notes or to provide additional details for the audience.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000" dirty="0"/>
              <a:t>Keep in mind the font size (important for accessibility, visibility, videotaping, and online production)</a:t>
            </a:r>
          </a:p>
          <a:p>
            <a:pPr lvl="0"/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Coordinated colors </a:t>
            </a:r>
          </a:p>
          <a:p>
            <a:pPr lvl="0">
              <a:buFontTx/>
              <a:buNone/>
            </a:pPr>
            <a:r>
              <a:rPr lang="en-US" sz="1000" dirty="0"/>
              <a:t>Pay particular attention to the graphs, charts, and text boxes. </a:t>
            </a:r>
          </a:p>
          <a:p>
            <a:pPr lvl="0"/>
            <a:r>
              <a:rPr lang="en-US" sz="1000" dirty="0"/>
              <a:t>Consider that attendees will print in black and white or </a:t>
            </a:r>
            <a:r>
              <a:rPr lang="en-US" sz="1000" dirty="0" err="1"/>
              <a:t>grayscale</a:t>
            </a:r>
            <a:r>
              <a:rPr lang="en-US" sz="1000" dirty="0"/>
              <a:t>. Run a test print to make sure your colors work when printed in pure black and white and </a:t>
            </a:r>
            <a:r>
              <a:rPr lang="en-US" sz="1000" dirty="0" err="1"/>
              <a:t>grayscale</a:t>
            </a:r>
            <a:r>
              <a:rPr lang="en-US" sz="1000" dirty="0"/>
              <a:t>.</a:t>
            </a:r>
          </a:p>
          <a:p>
            <a:pPr lvl="0">
              <a:buFontTx/>
              <a:buNone/>
            </a:pPr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Graphics, tables, and graphs</a:t>
            </a:r>
          </a:p>
          <a:p>
            <a:pPr lvl="0"/>
            <a:r>
              <a:rPr lang="en-US" sz="1000" dirty="0"/>
              <a:t>Keep it simple: If possible, use consistent, non-distracting styles and colors.</a:t>
            </a:r>
          </a:p>
          <a:p>
            <a:pPr lvl="0"/>
            <a:r>
              <a:rPr lang="en-US" sz="1000" dirty="0"/>
              <a:t>Label all graphs and tables.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3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8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4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93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9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6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77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1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E42-F6A4-4E9A-AE09-1B3C7E22AB62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2100-33B6-4AB2-925D-F5DAE2C99BE7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41FC-DDD6-4953-A696-4C60391D1645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3743-0ED6-47C3-9F95-BD30B655D55F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B44-07A0-4996-8140-034916337C6D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B66C-605C-418F-9362-E37A744811D2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1681-670D-441D-A729-D84558F7F5F4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1BC1-E01F-4D4F-AA0F-6C5429407A27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CBC-1A1D-4741-AA8B-FF274A911300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E153-217E-40F4-97BD-BAE53F11B7C6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3CE-8B0C-48B9-AEB2-443FE8C661AE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3DD2E-5093-40C3-B2F2-115D292FCBD2}" type="datetime1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hyperlink" Target="mailto:jean.hardy@jhfinaglass.eu" TargetMode="Externa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 </a:t>
            </a:r>
            <a:r>
              <a:rPr lang="en-US" dirty="0" err="1"/>
              <a:t>investissements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l’entreprise</a:t>
            </a:r>
            <a:r>
              <a:rPr lang="en-US" dirty="0"/>
              <a:t> : </a:t>
            </a:r>
            <a:br>
              <a:rPr lang="en-US" dirty="0"/>
            </a:br>
            <a:r>
              <a:rPr lang="en-US" sz="2700" dirty="0" err="1"/>
              <a:t>Définition</a:t>
            </a:r>
            <a:r>
              <a:rPr lang="en-US" sz="2700" dirty="0"/>
              <a:t> – Budget – </a:t>
            </a:r>
            <a:r>
              <a:rPr lang="en-US" sz="2700" dirty="0" err="1"/>
              <a:t>Profitabilité</a:t>
            </a:r>
            <a:r>
              <a:rPr lang="en-US" sz="2700" dirty="0"/>
              <a:t> – Approbation - </a:t>
            </a:r>
            <a:r>
              <a:rPr lang="en-US" sz="2700" dirty="0" err="1"/>
              <a:t>Suivi</a:t>
            </a:r>
            <a:r>
              <a:rPr lang="en-US" sz="2700" dirty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77272"/>
            <a:ext cx="9143999" cy="830997"/>
          </a:xfrm>
          <a:prstGeom prst="rect">
            <a:avLst/>
          </a:prstGeom>
          <a:solidFill>
            <a:srgbClr val="EFFBFF"/>
          </a:solidFill>
        </p:spPr>
        <p:txBody>
          <a:bodyPr wrap="square" rtlCol="0">
            <a:spAutoFit/>
          </a:bodyPr>
          <a:lstStyle/>
          <a:p>
            <a:r>
              <a:rPr lang="fr-BE" sz="1600" i="1" dirty="0"/>
              <a:t>Alliance Centre Brabant Wallon			   </a:t>
            </a:r>
            <a:r>
              <a:rPr lang="fr-BE" sz="1600" i="1" u="sng" dirty="0"/>
              <a:t>Auteur</a:t>
            </a:r>
            <a:r>
              <a:rPr lang="fr-BE" sz="1600" i="1" dirty="0"/>
              <a:t> : 	Jean Hardy</a:t>
            </a:r>
          </a:p>
          <a:p>
            <a:r>
              <a:rPr lang="fr-BE" sz="1600" i="1" dirty="0"/>
              <a:t>Axis Parc, Business Center				</a:t>
            </a:r>
            <a:r>
              <a:rPr lang="fr-BE" sz="1600" i="1"/>
              <a:t>       </a:t>
            </a:r>
            <a:r>
              <a:rPr lang="fr-BE" sz="1600" i="1">
                <a:hlinkClick r:id="rId5"/>
              </a:rPr>
              <a:t>jean</a:t>
            </a:r>
            <a:r>
              <a:rPr lang="fr-BE" sz="1600" i="1" dirty="0">
                <a:hlinkClick r:id="rId5"/>
              </a:rPr>
              <a:t>.hardy@jhfinaglass.eu</a:t>
            </a:r>
            <a:endParaRPr lang="fr-BE" sz="1600" i="1" dirty="0"/>
          </a:p>
          <a:p>
            <a:r>
              <a:rPr lang="en-US" sz="1600" i="1" dirty="0"/>
              <a:t>B 1435 - Mont-Saint-</a:t>
            </a:r>
            <a:r>
              <a:rPr lang="en-US" sz="1600" i="1" dirty="0" err="1"/>
              <a:t>Guibert</a:t>
            </a:r>
            <a:r>
              <a:rPr lang="fr-BE" sz="1600" i="1" dirty="0"/>
              <a:t> 				   </a:t>
            </a:r>
            <a:r>
              <a:rPr lang="fr-BE" sz="1600" i="1" u="sng" dirty="0"/>
              <a:t>Mise en page</a:t>
            </a:r>
            <a:r>
              <a:rPr lang="fr-BE" sz="1600" i="1" dirty="0"/>
              <a:t> :     Elisabeth Bast</a:t>
            </a:r>
            <a:endParaRPr lang="en-US" sz="1600" i="1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976" y="2011957"/>
            <a:ext cx="8229600" cy="429736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La forme standard ( voir page 11 )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endParaRPr lang="fr-BE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La documentation obligatoire ( voir page 14 )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endParaRPr lang="fr-BE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Des annexes facultatives ( voir page 17 )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Contenu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typique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d’un “dossier”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79411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c)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Forme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standard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66936" y="2083965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dirty="0"/>
              <a:t>Doit tenir en une page A4, et contenir : </a:t>
            </a:r>
          </a:p>
          <a:p>
            <a:pPr>
              <a:buFontTx/>
              <a:buChar char="-"/>
            </a:pPr>
            <a:r>
              <a:rPr lang="fr-BE" dirty="0"/>
              <a:t>Le titre exact du projet et sa localisation</a:t>
            </a:r>
          </a:p>
          <a:p>
            <a:pPr>
              <a:buFontTx/>
              <a:buChar char="-"/>
            </a:pPr>
            <a:r>
              <a:rPr lang="fr-BE" dirty="0"/>
              <a:t>Les dates principales du planning</a:t>
            </a:r>
          </a:p>
          <a:p>
            <a:pPr>
              <a:buFontTx/>
              <a:buChar char="-"/>
            </a:pPr>
            <a:r>
              <a:rPr lang="fr-BE" dirty="0"/>
              <a:t>Les données de base</a:t>
            </a:r>
          </a:p>
          <a:p>
            <a:pPr>
              <a:buFontTx/>
              <a:buChar char="-"/>
            </a:pPr>
            <a:r>
              <a:rPr lang="fr-BE" dirty="0"/>
              <a:t>Les principaux paramètres financiers</a:t>
            </a:r>
          </a:p>
          <a:p>
            <a:pPr>
              <a:buFontTx/>
              <a:buChar char="-"/>
            </a:pPr>
            <a:r>
              <a:rPr lang="fr-BE" dirty="0"/>
              <a:t>Une brève description du projet et des objectifs poursuivis</a:t>
            </a:r>
          </a:p>
          <a:p>
            <a:pPr>
              <a:buFontTx/>
              <a:buChar char="-"/>
            </a:pPr>
            <a:r>
              <a:rPr lang="fr-BE" dirty="0"/>
              <a:t>Les alternatives et les risques</a:t>
            </a:r>
          </a:p>
          <a:p>
            <a:pPr>
              <a:buFontTx/>
              <a:buChar char="-"/>
            </a:pPr>
            <a:r>
              <a:rPr lang="fr-BE" dirty="0"/>
              <a:t>Les principaux KPI (« Key Performance </a:t>
            </a:r>
            <a:r>
              <a:rPr lang="fr-BE" dirty="0" err="1"/>
              <a:t>Indicators</a:t>
            </a:r>
            <a:r>
              <a:rPr lang="fr-BE" dirty="0"/>
              <a:t> »), </a:t>
            </a:r>
            <a:br>
              <a:rPr lang="fr-BE" dirty="0"/>
            </a:br>
            <a:r>
              <a:rPr lang="fr-BE" dirty="0"/>
              <a:t>pas plus de 3, mais toujours avec des valeurs chiffrées !</a:t>
            </a:r>
          </a:p>
          <a:p>
            <a:pPr marL="0" indent="0">
              <a:buNone/>
            </a:pPr>
            <a:r>
              <a:rPr lang="fr-BE" dirty="0"/>
              <a:t>Voir exemple page suivante.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22005588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851" y="1604875"/>
            <a:ext cx="7027565" cy="506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c)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Forme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standard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22005588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257672" y="1844824"/>
            <a:ext cx="8282880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fr-BE" dirty="0">
                <a:latin typeface="Arial" pitchFamily="34" charset="0"/>
                <a:cs typeface="Arial" pitchFamily="34" charset="0"/>
              </a:rPr>
              <a:t>Check-list « </a:t>
            </a:r>
            <a:r>
              <a:rPr lang="fr-BE" b="1" dirty="0">
                <a:latin typeface="Arial" pitchFamily="34" charset="0"/>
                <a:cs typeface="Arial" pitchFamily="34" charset="0"/>
              </a:rPr>
              <a:t>HSE</a:t>
            </a:r>
            <a:r>
              <a:rPr lang="fr-BE" dirty="0">
                <a:latin typeface="Arial" pitchFamily="34" charset="0"/>
                <a:cs typeface="Arial" pitchFamily="34" charset="0"/>
              </a:rPr>
              <a:t> » (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ealth</a:t>
            </a:r>
            <a:r>
              <a:rPr lang="fr-BE" dirty="0">
                <a:latin typeface="Arial" pitchFamily="34" charset="0"/>
                <a:cs typeface="Arial" pitchFamily="34" charset="0"/>
              </a:rPr>
              <a:t>, 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afety</a:t>
            </a:r>
            <a:r>
              <a:rPr lang="fr-BE" dirty="0">
                <a:latin typeface="Arial" pitchFamily="34" charset="0"/>
                <a:cs typeface="Arial" pitchFamily="34" charset="0"/>
              </a:rPr>
              <a:t>,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nvironment</a:t>
            </a:r>
            <a:r>
              <a:rPr lang="fr-BE" dirty="0">
                <a:latin typeface="Arial" pitchFamily="34" charset="0"/>
                <a:cs typeface="Arial" pitchFamily="34" charset="0"/>
              </a:rPr>
              <a:t> )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ealth</a:t>
            </a:r>
            <a:r>
              <a:rPr lang="fr-BE" dirty="0">
                <a:latin typeface="Arial" pitchFamily="34" charset="0"/>
                <a:cs typeface="Arial" pitchFamily="34" charset="0"/>
              </a:rPr>
              <a:t> ? Poussières, bruit, radiations, températures, produits dangereux, …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afety</a:t>
            </a:r>
            <a:r>
              <a:rPr lang="fr-BE" dirty="0">
                <a:latin typeface="Arial" pitchFamily="34" charset="0"/>
                <a:cs typeface="Arial" pitchFamily="34" charset="0"/>
              </a:rPr>
              <a:t> ? Protection personnelle, protection collective, prévention feu, ergonomie, …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nvironment</a:t>
            </a:r>
            <a:r>
              <a:rPr lang="fr-BE" dirty="0">
                <a:latin typeface="Arial" pitchFamily="34" charset="0"/>
                <a:cs typeface="Arial" pitchFamily="34" charset="0"/>
              </a:rPr>
              <a:t> ? Autorisations légales, eau, air, déchets, pollution, consommation d’énergie, …</a:t>
            </a:r>
          </a:p>
          <a:p>
            <a:pPr marL="457200" indent="-457200"/>
            <a:r>
              <a:rPr lang="fr-BE" dirty="0">
                <a:latin typeface="Arial" pitchFamily="34" charset="0"/>
                <a:cs typeface="Arial" pitchFamily="34" charset="0"/>
              </a:rPr>
              <a:t>Analyse de profitabilité</a:t>
            </a:r>
          </a:p>
          <a:p>
            <a:pPr marL="514350" lvl="1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Petits projets ( seuil à définir ) ; simple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pay-back</a:t>
            </a:r>
            <a:r>
              <a:rPr lang="fr-BE" dirty="0">
                <a:latin typeface="Arial" pitchFamily="34" charset="0"/>
                <a:cs typeface="Arial" pitchFamily="34" charset="0"/>
              </a:rPr>
              <a:t> » suffit</a:t>
            </a:r>
          </a:p>
          <a:p>
            <a:pPr marL="514350" lvl="1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Gros projets : modèle Excel standard à utiliser</a:t>
            </a: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DPB =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Pay-Back</a:t>
            </a:r>
            <a:r>
              <a:rPr lang="fr-BE" dirty="0">
                <a:latin typeface="Arial" pitchFamily="34" charset="0"/>
                <a:cs typeface="Arial" pitchFamily="34" charset="0"/>
              </a:rPr>
              <a:t> »</a:t>
            </a: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NPV = « Net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Present</a:t>
            </a:r>
            <a:r>
              <a:rPr lang="fr-BE" dirty="0">
                <a:latin typeface="Arial" pitchFamily="34" charset="0"/>
                <a:cs typeface="Arial" pitchFamily="34" charset="0"/>
              </a:rPr>
              <a:t> Value »</a:t>
            </a: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IRR =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fr-BE" dirty="0">
                <a:latin typeface="Arial" pitchFamily="34" charset="0"/>
                <a:cs typeface="Arial" pitchFamily="34" charset="0"/>
              </a:rPr>
              <a:t> Rate of Return »</a:t>
            </a:r>
          </a:p>
          <a:p>
            <a:pPr marL="228600" lvl="1" indent="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	Voir exemple 2 pages suivantes</a:t>
            </a:r>
          </a:p>
          <a:p>
            <a:r>
              <a:rPr lang="fr-BE" dirty="0">
                <a:latin typeface="Arial" pitchFamily="34" charset="0"/>
                <a:cs typeface="Arial" pitchFamily="34" charset="0"/>
              </a:rPr>
              <a:t>Présentation Powerpoint, au moins pour les gros projets 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r>
              <a:rPr lang="fr-BE" dirty="0">
                <a:latin typeface="Arial" pitchFamily="34" charset="0"/>
                <a:cs typeface="Arial" pitchFamily="34" charset="0"/>
              </a:rPr>
              <a:t>( 15 pages maximum ! 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14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Documentation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obligatoire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5172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7" y="764704"/>
            <a:ext cx="8107985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16964683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83719"/>
            <a:ext cx="6984776" cy="57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209209415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401688" y="2132856"/>
            <a:ext cx="828288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/>
              <a:t>Plans détaillés</a:t>
            </a:r>
            <a:br>
              <a:rPr lang="fr-BE" dirty="0"/>
            </a:br>
            <a:endParaRPr lang="fr-BE" dirty="0"/>
          </a:p>
          <a:p>
            <a:r>
              <a:rPr lang="fr-BE" dirty="0"/>
              <a:t>Appel d’offres, réponses reçues</a:t>
            </a:r>
            <a:br>
              <a:rPr lang="fr-BE" dirty="0"/>
            </a:br>
            <a:endParaRPr lang="fr-BE" dirty="0"/>
          </a:p>
          <a:p>
            <a:r>
              <a:rPr lang="fr-BE" dirty="0"/>
              <a:t>Recommandations de tiers (autorités, …)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432048" cy="365125"/>
          </a:xfrm>
        </p:spPr>
        <p:txBody>
          <a:bodyPr/>
          <a:lstStyle/>
          <a:p>
            <a:r>
              <a:rPr lang="en-US" dirty="0"/>
              <a:t>17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Annexes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facultatives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360040" cy="365125"/>
          </a:xfrm>
        </p:spPr>
        <p:txBody>
          <a:bodyPr/>
          <a:lstStyle/>
          <a:p>
            <a:r>
              <a:rPr lang="en-US" dirty="0"/>
              <a:t>18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Suivi</a:t>
            </a: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a) “Post Audit” des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principaux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dossiers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5704" y="1844824"/>
            <a:ext cx="82828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BE" dirty="0"/>
              <a:t>+/- 1 an après le démarrage</a:t>
            </a:r>
          </a:p>
          <a:p>
            <a:pPr>
              <a:lnSpc>
                <a:spcPct val="200000"/>
              </a:lnSpc>
            </a:pPr>
            <a:r>
              <a:rPr lang="fr-BE" dirty="0"/>
              <a:t>Vérifier si les objectifs ont été atteints ( KPI )</a:t>
            </a:r>
          </a:p>
          <a:p>
            <a:pPr>
              <a:lnSpc>
                <a:spcPct val="200000"/>
              </a:lnSpc>
            </a:pPr>
            <a:r>
              <a:rPr lang="fr-BE" dirty="0"/>
              <a:t>Vérifier si le budget et le planning ont été respectés</a:t>
            </a:r>
          </a:p>
          <a:p>
            <a:pPr>
              <a:lnSpc>
                <a:spcPct val="200000"/>
              </a:lnSpc>
            </a:pPr>
            <a:r>
              <a:rPr lang="fr-BE" dirty="0"/>
              <a:t>En tirer les leçons pour l’avenir ( communication )</a:t>
            </a:r>
          </a:p>
          <a:p>
            <a:pPr marL="0" indent="0">
              <a:lnSpc>
                <a:spcPct val="200000"/>
              </a:lnSpc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432048" cy="365125"/>
          </a:xfrm>
        </p:spPr>
        <p:txBody>
          <a:bodyPr/>
          <a:lstStyle/>
          <a:p>
            <a:r>
              <a:rPr lang="en-US" dirty="0"/>
              <a:t>19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Suivi</a:t>
            </a: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Et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on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dépasse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l’enveloppe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initiale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?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73696" y="1700808"/>
            <a:ext cx="828288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BE" dirty="0"/>
              <a:t>Important : suivi « comptable » des coûts </a:t>
            </a:r>
            <a:br>
              <a:rPr lang="fr-BE" dirty="0"/>
            </a:br>
            <a:r>
              <a:rPr lang="fr-BE" dirty="0"/>
              <a:t>( </a:t>
            </a:r>
            <a:r>
              <a:rPr lang="fr-BE" dirty="0" err="1"/>
              <a:t>Capex</a:t>
            </a:r>
            <a:r>
              <a:rPr lang="fr-BE" dirty="0"/>
              <a:t> </a:t>
            </a:r>
            <a:r>
              <a:rPr lang="fr-BE" dirty="0" err="1"/>
              <a:t>Administrator</a:t>
            </a:r>
            <a:r>
              <a:rPr lang="fr-BE" dirty="0"/>
              <a:t> )</a:t>
            </a:r>
          </a:p>
          <a:p>
            <a:pPr>
              <a:lnSpc>
                <a:spcPct val="200000"/>
              </a:lnSpc>
            </a:pPr>
            <a:r>
              <a:rPr lang="fr-BE" dirty="0"/>
              <a:t>Si dépassement ≥ 10 % (seuil à définir dans </a:t>
            </a:r>
            <a:br>
              <a:rPr lang="fr-BE" dirty="0"/>
            </a:br>
            <a:r>
              <a:rPr lang="fr-BE" dirty="0"/>
              <a:t>la procédure) : introduire un nouveau dossier </a:t>
            </a:r>
            <a:br>
              <a:rPr lang="fr-BE" dirty="0"/>
            </a:br>
            <a:r>
              <a:rPr lang="fr-BE" dirty="0"/>
              <a:t>d’approbation, avec le </a:t>
            </a:r>
            <a:r>
              <a:rPr lang="fr-BE"/>
              <a:t>montant total réestimé</a:t>
            </a:r>
            <a:endParaRPr lang="fr-BE" dirty="0"/>
          </a:p>
          <a:p>
            <a:pPr marL="0" indent="0">
              <a:lnSpc>
                <a:spcPct val="200000"/>
              </a:lnSpc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496944" cy="914400"/>
          </a:xfrm>
        </p:spPr>
        <p:txBody>
          <a:bodyPr>
            <a:normAutofit/>
          </a:bodyPr>
          <a:lstStyle/>
          <a:p>
            <a:r>
              <a:rPr lang="en-US" sz="2400" dirty="0"/>
              <a:t>Les </a:t>
            </a:r>
            <a:r>
              <a:rPr lang="en-US" sz="2400" dirty="0" err="1"/>
              <a:t>investissements</a:t>
            </a:r>
            <a:r>
              <a:rPr lang="en-US" sz="2400" dirty="0"/>
              <a:t> </a:t>
            </a:r>
            <a:r>
              <a:rPr lang="en-US" sz="2400" dirty="0" err="1"/>
              <a:t>dans</a:t>
            </a:r>
            <a:r>
              <a:rPr lang="en-US" sz="2400" dirty="0"/>
              <a:t> </a:t>
            </a:r>
            <a:r>
              <a:rPr lang="en-US" sz="2400" dirty="0" err="1"/>
              <a:t>l’entreprise</a:t>
            </a:r>
            <a:r>
              <a:rPr lang="en-US" sz="2400" dirty="0"/>
              <a:t> :</a:t>
            </a:r>
            <a:br>
              <a:rPr lang="en-US" sz="2400" dirty="0"/>
            </a:br>
            <a:r>
              <a:rPr lang="en-US" sz="2400" dirty="0" err="1"/>
              <a:t>Définition</a:t>
            </a:r>
            <a:r>
              <a:rPr lang="en-US" sz="2400" dirty="0"/>
              <a:t> – Budget – </a:t>
            </a:r>
            <a:r>
              <a:rPr lang="en-US" sz="2400" dirty="0" err="1"/>
              <a:t>Profitabilité</a:t>
            </a:r>
            <a:r>
              <a:rPr lang="en-US" sz="2400" dirty="0"/>
              <a:t> – Approbation - </a:t>
            </a:r>
            <a:r>
              <a:rPr lang="en-US" sz="2400" dirty="0" err="1"/>
              <a:t>Suivi</a:t>
            </a:r>
            <a:r>
              <a:rPr lang="en-US" sz="24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827584" y="1844824"/>
            <a:ext cx="607730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Définition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Budget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Profitabilité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fr-BE" dirty="0">
                <a:latin typeface="Arial" pitchFamily="34" charset="0"/>
                <a:cs typeface="Arial" pitchFamily="34" charset="0"/>
              </a:rPr>
              <a:t>Petits projets :	SPB =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S</a:t>
            </a:r>
            <a:r>
              <a:rPr lang="fr-BE" dirty="0">
                <a:latin typeface="Arial" pitchFamily="34" charset="0"/>
                <a:cs typeface="Arial" pitchFamily="34" charset="0"/>
              </a:rPr>
              <a:t>imple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fr-BE" dirty="0">
                <a:latin typeface="Arial" pitchFamily="34" charset="0"/>
                <a:cs typeface="Arial" pitchFamily="34" charset="0"/>
              </a:rPr>
              <a:t>Gros projets :	DCF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C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ash-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F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low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DPB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NPV =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N</a:t>
            </a:r>
            <a:r>
              <a:rPr lang="fr-BE" dirty="0">
                <a:latin typeface="Arial" pitchFamily="34" charset="0"/>
                <a:cs typeface="Arial" pitchFamily="34" charset="0"/>
              </a:rPr>
              <a:t>et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resent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V</a:t>
            </a:r>
            <a:r>
              <a:rPr lang="fr-BE" dirty="0">
                <a:latin typeface="Arial" pitchFamily="34" charset="0"/>
                <a:cs typeface="Arial" pitchFamily="34" charset="0"/>
              </a:rPr>
              <a:t>alue</a:t>
            </a: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IRR 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I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nternal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fr-BE" dirty="0">
                <a:latin typeface="Arial" pitchFamily="34" charset="0"/>
                <a:cs typeface="Arial" pitchFamily="34" charset="0"/>
              </a:rPr>
              <a:t>ate of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fr-BE" dirty="0">
                <a:latin typeface="Arial" pitchFamily="34" charset="0"/>
                <a:cs typeface="Arial" pitchFamily="34" charset="0"/>
              </a:rPr>
              <a:t>eturn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Approbation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Suivi</a:t>
            </a:r>
          </a:p>
          <a:p>
            <a:pPr marL="800100" lvl="1" indent="-342900">
              <a:lnSpc>
                <a:spcPct val="150000"/>
              </a:lnSpc>
              <a:buAutoNum type="alphaLcParenR"/>
            </a:pPr>
            <a:endParaRPr lang="fr-BE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856" y="947238"/>
            <a:ext cx="8496944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1. </a:t>
            </a:r>
            <a:r>
              <a:rPr lang="en-US" sz="2400" u="sng" dirty="0" err="1"/>
              <a:t>Définition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Dépenses</a:t>
            </a:r>
            <a:r>
              <a:rPr lang="en-US" sz="2400" dirty="0"/>
              <a:t> au temps </a:t>
            </a:r>
            <a:r>
              <a:rPr lang="en-US" sz="2400" dirty="0" err="1"/>
              <a:t>présent</a:t>
            </a:r>
            <a:r>
              <a:rPr lang="en-US" sz="2400" dirty="0"/>
              <a:t>, </a:t>
            </a:r>
            <a:r>
              <a:rPr lang="en-US" sz="2400" dirty="0" err="1"/>
              <a:t>générant</a:t>
            </a:r>
            <a:r>
              <a:rPr lang="en-US" sz="2400" dirty="0"/>
              <a:t> des </a:t>
            </a:r>
            <a:r>
              <a:rPr lang="en-US" sz="2400" dirty="0" err="1"/>
              <a:t>recettes</a:t>
            </a:r>
            <a:r>
              <a:rPr lang="en-US" sz="2400" dirty="0"/>
              <a:t> </a:t>
            </a:r>
            <a:r>
              <a:rPr lang="en-US" sz="2400" dirty="0" err="1"/>
              <a:t>dans</a:t>
            </a:r>
            <a:r>
              <a:rPr lang="en-US" sz="2400" dirty="0"/>
              <a:t> le </a:t>
            </a:r>
            <a:r>
              <a:rPr lang="en-US" sz="2400" dirty="0" err="1"/>
              <a:t>futur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reeform 9"/>
          <p:cNvSpPr/>
          <p:nvPr/>
        </p:nvSpPr>
        <p:spPr>
          <a:xfrm>
            <a:off x="1298864" y="4514219"/>
            <a:ext cx="1361209" cy="1184563"/>
          </a:xfrm>
          <a:custGeom>
            <a:avLst/>
            <a:gdLst>
              <a:gd name="connsiteX0" fmla="*/ 0 w 1361209"/>
              <a:gd name="connsiteY0" fmla="*/ 0 h 1184563"/>
              <a:gd name="connsiteX1" fmla="*/ 571500 w 1361209"/>
              <a:gd name="connsiteY1" fmla="*/ 1184563 h 1184563"/>
              <a:gd name="connsiteX2" fmla="*/ 1350818 w 1361209"/>
              <a:gd name="connsiteY2" fmla="*/ 0 h 1184563"/>
              <a:gd name="connsiteX3" fmla="*/ 1350818 w 1361209"/>
              <a:gd name="connsiteY3" fmla="*/ 0 h 1184563"/>
              <a:gd name="connsiteX4" fmla="*/ 1361209 w 1361209"/>
              <a:gd name="connsiteY4" fmla="*/ 0 h 1184563"/>
              <a:gd name="connsiteX5" fmla="*/ 1361209 w 1361209"/>
              <a:gd name="connsiteY5" fmla="*/ 0 h 1184563"/>
              <a:gd name="connsiteX6" fmla="*/ 1361209 w 1361209"/>
              <a:gd name="connsiteY6" fmla="*/ 0 h 1184563"/>
              <a:gd name="connsiteX7" fmla="*/ 1361209 w 1361209"/>
              <a:gd name="connsiteY7" fmla="*/ 0 h 1184563"/>
              <a:gd name="connsiteX8" fmla="*/ 1361209 w 1361209"/>
              <a:gd name="connsiteY8" fmla="*/ 0 h 118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1209" h="1184563">
                <a:moveTo>
                  <a:pt x="0" y="0"/>
                </a:moveTo>
                <a:cubicBezTo>
                  <a:pt x="173182" y="592281"/>
                  <a:pt x="346364" y="1184563"/>
                  <a:pt x="571500" y="1184563"/>
                </a:cubicBezTo>
                <a:cubicBezTo>
                  <a:pt x="796636" y="1184563"/>
                  <a:pt x="1350818" y="0"/>
                  <a:pt x="1350818" y="0"/>
                </a:cubicBezTo>
                <a:lnTo>
                  <a:pt x="1350818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</a:path>
            </a:pathLst>
          </a:cu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13"/>
          <p:cNvSpPr/>
          <p:nvPr/>
        </p:nvSpPr>
        <p:spPr>
          <a:xfrm>
            <a:off x="2514600" y="3761193"/>
            <a:ext cx="4904509" cy="753026"/>
          </a:xfrm>
          <a:custGeom>
            <a:avLst/>
            <a:gdLst>
              <a:gd name="connsiteX0" fmla="*/ 0 w 4904509"/>
              <a:gd name="connsiteY0" fmla="*/ 742635 h 753026"/>
              <a:gd name="connsiteX1" fmla="*/ 1059873 w 4904509"/>
              <a:gd name="connsiteY1" fmla="*/ 119180 h 753026"/>
              <a:gd name="connsiteX2" fmla="*/ 3834245 w 4904509"/>
              <a:gd name="connsiteY2" fmla="*/ 56835 h 753026"/>
              <a:gd name="connsiteX3" fmla="*/ 4904509 w 4904509"/>
              <a:gd name="connsiteY3" fmla="*/ 753026 h 753026"/>
              <a:gd name="connsiteX4" fmla="*/ 4904509 w 4904509"/>
              <a:gd name="connsiteY4" fmla="*/ 753026 h 753026"/>
              <a:gd name="connsiteX5" fmla="*/ 4904509 w 4904509"/>
              <a:gd name="connsiteY5" fmla="*/ 753026 h 753026"/>
              <a:gd name="connsiteX6" fmla="*/ 4883727 w 4904509"/>
              <a:gd name="connsiteY6" fmla="*/ 742635 h 753026"/>
              <a:gd name="connsiteX7" fmla="*/ 4883727 w 4904509"/>
              <a:gd name="connsiteY7" fmla="*/ 742635 h 753026"/>
              <a:gd name="connsiteX8" fmla="*/ 4862945 w 4904509"/>
              <a:gd name="connsiteY8" fmla="*/ 732244 h 75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04509" h="753026">
                <a:moveTo>
                  <a:pt x="0" y="742635"/>
                </a:moveTo>
                <a:cubicBezTo>
                  <a:pt x="210416" y="488057"/>
                  <a:pt x="420832" y="233480"/>
                  <a:pt x="1059873" y="119180"/>
                </a:cubicBezTo>
                <a:cubicBezTo>
                  <a:pt x="1698914" y="4880"/>
                  <a:pt x="3193472" y="-48806"/>
                  <a:pt x="3834245" y="56835"/>
                </a:cubicBezTo>
                <a:cubicBezTo>
                  <a:pt x="4475018" y="162476"/>
                  <a:pt x="4904509" y="753026"/>
                  <a:pt x="4904509" y="753026"/>
                </a:cubicBezTo>
                <a:lnTo>
                  <a:pt x="4904509" y="753026"/>
                </a:lnTo>
                <a:lnTo>
                  <a:pt x="4904509" y="753026"/>
                </a:lnTo>
                <a:lnTo>
                  <a:pt x="4883727" y="742635"/>
                </a:lnTo>
                <a:lnTo>
                  <a:pt x="4883727" y="742635"/>
                </a:lnTo>
                <a:lnTo>
                  <a:pt x="4862945" y="732244"/>
                </a:ln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14"/>
          <p:cNvSpPr/>
          <p:nvPr/>
        </p:nvSpPr>
        <p:spPr>
          <a:xfrm>
            <a:off x="1475656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15"/>
          <p:cNvSpPr/>
          <p:nvPr/>
        </p:nvSpPr>
        <p:spPr>
          <a:xfrm>
            <a:off x="226774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16"/>
          <p:cNvSpPr/>
          <p:nvPr/>
        </p:nvSpPr>
        <p:spPr>
          <a:xfrm>
            <a:off x="3203848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17"/>
          <p:cNvSpPr/>
          <p:nvPr/>
        </p:nvSpPr>
        <p:spPr>
          <a:xfrm>
            <a:off x="4139952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8"/>
          <p:cNvSpPr/>
          <p:nvPr/>
        </p:nvSpPr>
        <p:spPr>
          <a:xfrm>
            <a:off x="5004048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9"/>
          <p:cNvSpPr/>
          <p:nvPr/>
        </p:nvSpPr>
        <p:spPr>
          <a:xfrm>
            <a:off x="586814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0"/>
          <p:cNvSpPr txBox="1"/>
          <p:nvPr/>
        </p:nvSpPr>
        <p:spPr>
          <a:xfrm>
            <a:off x="8054941" y="4232121"/>
            <a:ext cx="637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Temps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22"/>
          <p:cNvCxnSpPr/>
          <p:nvPr/>
        </p:nvCxnSpPr>
        <p:spPr>
          <a:xfrm>
            <a:off x="539552" y="2780928"/>
            <a:ext cx="0" cy="3456384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4-Point Star 23"/>
          <p:cNvSpPr/>
          <p:nvPr/>
        </p:nvSpPr>
        <p:spPr>
          <a:xfrm>
            <a:off x="82758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25"/>
          <p:cNvCxnSpPr>
            <a:endCxn id="15" idx="0"/>
          </p:cNvCxnSpPr>
          <p:nvPr/>
        </p:nvCxnSpPr>
        <p:spPr>
          <a:xfrm>
            <a:off x="899592" y="3933056"/>
            <a:ext cx="0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7"/>
          <p:cNvSpPr txBox="1"/>
          <p:nvPr/>
        </p:nvSpPr>
        <p:spPr>
          <a:xfrm>
            <a:off x="441901" y="3373542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Décision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8"/>
          <p:cNvSpPr txBox="1"/>
          <p:nvPr/>
        </p:nvSpPr>
        <p:spPr>
          <a:xfrm>
            <a:off x="560275" y="2719953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+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29"/>
          <p:cNvSpPr txBox="1"/>
          <p:nvPr/>
        </p:nvSpPr>
        <p:spPr>
          <a:xfrm>
            <a:off x="611560" y="587727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-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30"/>
          <p:cNvSpPr txBox="1"/>
          <p:nvPr/>
        </p:nvSpPr>
        <p:spPr>
          <a:xfrm>
            <a:off x="1187624" y="5816297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Dépenses</a:t>
            </a:r>
          </a:p>
          <a:p>
            <a:pPr algn="ctr"/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d’investissement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31"/>
          <p:cNvSpPr txBox="1"/>
          <p:nvPr/>
        </p:nvSpPr>
        <p:spPr>
          <a:xfrm>
            <a:off x="4520715" y="3284984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Recettes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2. </a:t>
            </a:r>
            <a:r>
              <a:rPr lang="en-US" sz="2400" u="sng" dirty="0"/>
              <a:t>Budget</a:t>
            </a:r>
            <a:br>
              <a:rPr lang="en-US" sz="2400" dirty="0"/>
            </a:br>
            <a:br>
              <a:rPr lang="en-US" sz="1300" dirty="0"/>
            </a:br>
            <a:r>
              <a:rPr lang="en-US" sz="2200" dirty="0"/>
              <a:t>Les </a:t>
            </a:r>
            <a:r>
              <a:rPr lang="en-US" sz="2200" dirty="0" err="1"/>
              <a:t>investissements</a:t>
            </a:r>
            <a:r>
              <a:rPr lang="en-US" sz="2200" dirty="0"/>
              <a:t> font </a:t>
            </a:r>
            <a:r>
              <a:rPr lang="en-US" sz="2200" dirty="0" err="1"/>
              <a:t>partie</a:t>
            </a:r>
            <a:r>
              <a:rPr lang="en-US" sz="2200" dirty="0"/>
              <a:t> </a:t>
            </a:r>
            <a:r>
              <a:rPr lang="en-US" sz="2200" dirty="0" err="1"/>
              <a:t>intégrante</a:t>
            </a:r>
            <a:r>
              <a:rPr lang="en-US" sz="2200" dirty="0"/>
              <a:t> du </a:t>
            </a:r>
            <a:r>
              <a:rPr lang="en-US" sz="2200" dirty="0" err="1"/>
              <a:t>processus</a:t>
            </a:r>
            <a:r>
              <a:rPr lang="en-US" sz="2200" dirty="0"/>
              <a:t> </a:t>
            </a:r>
            <a:r>
              <a:rPr lang="en-US" sz="2200" dirty="0" err="1"/>
              <a:t>budgétaire</a:t>
            </a:r>
            <a:r>
              <a:rPr lang="en-US" sz="2200" dirty="0"/>
              <a:t> </a:t>
            </a:r>
            <a:r>
              <a:rPr lang="en-US" sz="2200" dirty="0" err="1"/>
              <a:t>annuel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38" y="1844824"/>
            <a:ext cx="59626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7"/>
          <p:cNvSpPr txBox="1"/>
          <p:nvPr/>
        </p:nvSpPr>
        <p:spPr>
          <a:xfrm>
            <a:off x="1433022" y="1927865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+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1718561" y="3068960"/>
            <a:ext cx="909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</a:p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Plan 3 ans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4-Point Star 9"/>
          <p:cNvSpPr/>
          <p:nvPr/>
        </p:nvSpPr>
        <p:spPr>
          <a:xfrm>
            <a:off x="2103657" y="4207784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2"/>
          <p:cNvCxnSpPr/>
          <p:nvPr/>
        </p:nvCxnSpPr>
        <p:spPr>
          <a:xfrm>
            <a:off x="2175665" y="3530625"/>
            <a:ext cx="0" cy="61845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1"/>
          <p:cNvSpPr txBox="1"/>
          <p:nvPr/>
        </p:nvSpPr>
        <p:spPr>
          <a:xfrm>
            <a:off x="7092280" y="4077072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temps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331640" y="2353017"/>
            <a:ext cx="0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395536" y="4476253"/>
            <a:ext cx="8229600" cy="233712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Total par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année</a:t>
            </a:r>
            <a:r>
              <a:rPr lang="en-US" dirty="0">
                <a:latin typeface="Arial" pitchFamily="34" charset="0"/>
                <a:cs typeface="Arial" pitchFamily="34" charset="0"/>
              </a:rPr>
              <a:t>, avec</a:t>
            </a:r>
          </a:p>
          <a:p>
            <a:pPr lvl="1"/>
            <a:r>
              <a:rPr lang="fr-BE" dirty="0">
                <a:latin typeface="Arial" pitchFamily="34" charset="0"/>
                <a:cs typeface="Arial" pitchFamily="34" charset="0"/>
              </a:rPr>
              <a:t>« Gros projets » isolés</a:t>
            </a:r>
          </a:p>
          <a:p>
            <a:pPr lvl="1"/>
            <a:r>
              <a:rPr lang="fr-BE" dirty="0">
                <a:latin typeface="Arial" pitchFamily="34" charset="0"/>
                <a:cs typeface="Arial" pitchFamily="34" charset="0"/>
              </a:rPr>
              <a:t>Détail pour Année + 1 (y compris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delegated</a:t>
            </a:r>
            <a:r>
              <a:rPr lang="fr-BE" dirty="0">
                <a:latin typeface="Arial" pitchFamily="34" charset="0"/>
                <a:cs typeface="Arial" pitchFamily="34" charset="0"/>
              </a:rPr>
              <a:t> capital »)</a:t>
            </a:r>
          </a:p>
          <a:p>
            <a:r>
              <a:rPr lang="fr-BE" dirty="0">
                <a:latin typeface="Arial" pitchFamily="34" charset="0"/>
                <a:cs typeface="Arial" pitchFamily="34" charset="0"/>
              </a:rPr>
              <a:t>Difficulté conceptuelle</a:t>
            </a:r>
          </a:p>
          <a:p>
            <a:pPr lvl="1" algn="just"/>
            <a:r>
              <a:rPr lang="fr-BE" dirty="0">
                <a:latin typeface="Arial" pitchFamily="34" charset="0"/>
                <a:cs typeface="Arial" pitchFamily="34" charset="0"/>
              </a:rPr>
              <a:t>année d’approbation ( l’engineering ! ) ou </a:t>
            </a:r>
          </a:p>
          <a:p>
            <a:pPr lvl="1" algn="just"/>
            <a:r>
              <a:rPr lang="fr-BE" dirty="0">
                <a:latin typeface="Arial" pitchFamily="34" charset="0"/>
                <a:cs typeface="Arial" pitchFamily="34" charset="0"/>
              </a:rPr>
              <a:t>année de dépenses ( les Finances ! ) ?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3. </a:t>
            </a:r>
            <a:r>
              <a:rPr lang="en-US" sz="2400" u="sng" dirty="0" err="1"/>
              <a:t>Profitabilité</a:t>
            </a:r>
            <a:br>
              <a:rPr lang="en-US" sz="2400" dirty="0"/>
            </a:br>
            <a:br>
              <a:rPr lang="en-US" sz="1300" dirty="0"/>
            </a:br>
            <a:r>
              <a:rPr lang="en-US" sz="1300" dirty="0"/>
              <a:t>	</a:t>
            </a:r>
            <a:r>
              <a:rPr lang="en-US" sz="2200" dirty="0"/>
              <a:t>a) </a:t>
            </a:r>
            <a:r>
              <a:rPr lang="en-US" sz="2200" dirty="0" err="1"/>
              <a:t>Petits</a:t>
            </a:r>
            <a:r>
              <a:rPr lang="en-US" sz="2200" dirty="0"/>
              <a:t> </a:t>
            </a:r>
            <a:r>
              <a:rPr lang="en-US" sz="2200" dirty="0" err="1"/>
              <a:t>projets</a:t>
            </a:r>
            <a:r>
              <a:rPr lang="en-US" sz="2200" dirty="0"/>
              <a:t> : SPB = </a:t>
            </a:r>
            <a:r>
              <a:rPr lang="en-US" sz="2200" b="1" u="sng" dirty="0"/>
              <a:t>S</a:t>
            </a:r>
            <a:r>
              <a:rPr lang="en-US" sz="2200" dirty="0"/>
              <a:t>imple </a:t>
            </a:r>
            <a:r>
              <a:rPr lang="en-US" sz="2200" b="1" u="sng" dirty="0"/>
              <a:t>P</a:t>
            </a:r>
            <a:r>
              <a:rPr lang="en-US" sz="2200" dirty="0"/>
              <a:t>ay-</a:t>
            </a:r>
            <a:r>
              <a:rPr lang="en-US" sz="2200" b="1" u="sng" dirty="0"/>
              <a:t>B</a:t>
            </a:r>
            <a:r>
              <a:rPr lang="en-US" sz="2200" dirty="0"/>
              <a:t>ack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9" name="Graphique 18"/>
          <p:cNvGraphicFramePr/>
          <p:nvPr/>
        </p:nvGraphicFramePr>
        <p:xfrm>
          <a:off x="467544" y="1769368"/>
          <a:ext cx="8208911" cy="187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Content Placeholder 3"/>
          <p:cNvSpPr>
            <a:spLocks noGrp="1"/>
          </p:cNvSpPr>
          <p:nvPr>
            <p:ph idx="1"/>
          </p:nvPr>
        </p:nvSpPr>
        <p:spPr>
          <a:xfrm>
            <a:off x="971600" y="5733256"/>
            <a:ext cx="8172400" cy="1124744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endParaRPr lang="fr-BE" sz="1600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00000"/>
              </a:lnSpc>
              <a:buNone/>
            </a:pPr>
            <a:endParaRPr lang="fr-BE" sz="1600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00000"/>
              </a:lnSpc>
              <a:buNone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SPB = </a:t>
            </a:r>
            <a:r>
              <a:rPr lang="fr-BE" sz="1600" u="sng" dirty="0">
                <a:latin typeface="Arial" pitchFamily="34" charset="0"/>
                <a:cs typeface="Arial" pitchFamily="34" charset="0"/>
              </a:rPr>
              <a:t>     1.000 €      </a:t>
            </a:r>
            <a:r>
              <a:rPr lang="fr-BE" sz="16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 = 2 ans</a:t>
            </a:r>
            <a:br>
              <a:rPr lang="fr-BE" sz="1600" dirty="0">
                <a:latin typeface="Arial" pitchFamily="34" charset="0"/>
                <a:cs typeface="Arial" pitchFamily="34" charset="0"/>
              </a:rPr>
            </a:br>
            <a:r>
              <a:rPr lang="fr-BE" sz="1600" dirty="0">
                <a:latin typeface="Arial" pitchFamily="34" charset="0"/>
                <a:cs typeface="Arial" pitchFamily="34" charset="0"/>
              </a:rPr>
              <a:t>	500€/an</a:t>
            </a:r>
          </a:p>
          <a:p>
            <a:pPr>
              <a:lnSpc>
                <a:spcPct val="150000"/>
              </a:lnSpc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Graphique 21"/>
          <p:cNvGraphicFramePr/>
          <p:nvPr>
            <p:extLst>
              <p:ext uri="{D42A27DB-BD31-4B8C-83A1-F6EECF244321}">
                <p14:modId xmlns:p14="http://schemas.microsoft.com/office/powerpoint/2010/main" val="1118790748"/>
              </p:ext>
            </p:extLst>
          </p:nvPr>
        </p:nvGraphicFramePr>
        <p:xfrm>
          <a:off x="467544" y="3933056"/>
          <a:ext cx="8208913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3. </a:t>
            </a:r>
            <a:r>
              <a:rPr lang="en-US" sz="2400" u="sng" dirty="0" err="1"/>
              <a:t>Profitabilité</a:t>
            </a:r>
            <a:r>
              <a:rPr lang="en-US" sz="2400" dirty="0"/>
              <a:t> (suite)</a:t>
            </a:r>
            <a:br>
              <a:rPr lang="en-US" sz="2400" dirty="0"/>
            </a:br>
            <a:br>
              <a:rPr lang="en-US" sz="1300" dirty="0"/>
            </a:br>
            <a:r>
              <a:rPr lang="en-US" sz="1300" dirty="0"/>
              <a:t>	</a:t>
            </a:r>
            <a:r>
              <a:rPr lang="en-US" sz="2200" dirty="0"/>
              <a:t>b) </a:t>
            </a:r>
            <a:r>
              <a:rPr lang="en-US" sz="2200" dirty="0" err="1"/>
              <a:t>Gros</a:t>
            </a:r>
            <a:r>
              <a:rPr lang="en-US" sz="2200" dirty="0"/>
              <a:t> </a:t>
            </a:r>
            <a:r>
              <a:rPr lang="en-US" sz="2200" dirty="0" err="1"/>
              <a:t>projets</a:t>
            </a:r>
            <a:r>
              <a:rPr lang="en-US" sz="2200" dirty="0"/>
              <a:t> : DCF, DPB, NPV et IRR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1454968" y="1667941"/>
            <a:ext cx="8229600" cy="23371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Prise en compte du « taux d’actualisation » 	</a:t>
            </a:r>
            <a:r>
              <a:rPr lang="fr-BE" dirty="0">
                <a:latin typeface="Symbol" pitchFamily="18" charset="2"/>
                <a:cs typeface="Arial" pitchFamily="34" charset="0"/>
              </a:rPr>
              <a:t>a</a:t>
            </a:r>
            <a:r>
              <a:rPr lang="fr-BE" dirty="0">
                <a:latin typeface="Arial" pitchFamily="34" charset="0"/>
                <a:cs typeface="Arial" pitchFamily="34" charset="0"/>
              </a:rPr>
              <a:t> = i + r 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i = intérêt ( 2015 : quasi nul … )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r = coefficient de risque ( dépend du marché, … )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DCF = </a:t>
            </a:r>
            <a:r>
              <a:rPr lang="fr-BE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C</a:t>
            </a:r>
            <a:r>
              <a:rPr lang="fr-BE" dirty="0">
                <a:latin typeface="Arial" pitchFamily="34" charset="0"/>
                <a:cs typeface="Arial" pitchFamily="34" charset="0"/>
              </a:rPr>
              <a:t>ash-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F</a:t>
            </a:r>
            <a:r>
              <a:rPr lang="fr-BE" dirty="0">
                <a:latin typeface="Arial" pitchFamily="34" charset="0"/>
                <a:cs typeface="Arial" pitchFamily="34" charset="0"/>
              </a:rPr>
              <a:t>low = Cash-Flow (t) / (1 + </a:t>
            </a:r>
            <a:r>
              <a:rPr lang="fr-BE" dirty="0">
                <a:latin typeface="Symbol" pitchFamily="18" charset="2"/>
                <a:cs typeface="Arial" pitchFamily="34" charset="0"/>
              </a:rPr>
              <a:t>a</a:t>
            </a:r>
            <a:r>
              <a:rPr lang="fr-BE" dirty="0">
                <a:latin typeface="Arial" pitchFamily="34" charset="0"/>
                <a:cs typeface="Arial" pitchFamily="34" charset="0"/>
              </a:rPr>
              <a:t>)</a:t>
            </a:r>
            <a:r>
              <a:rPr lang="fr-BE" baseline="30000" dirty="0">
                <a:latin typeface="Arial" pitchFamily="34" charset="0"/>
                <a:cs typeface="Arial" pitchFamily="34" charset="0"/>
              </a:rPr>
              <a:t>t</a:t>
            </a:r>
            <a:endParaRPr lang="en-US" baseline="30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err="1">
                <a:latin typeface="Arial" pitchFamily="34" charset="0"/>
                <a:cs typeface="Arial" pitchFamily="34" charset="0"/>
              </a:rPr>
              <a:t>Prenons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Symbol" pitchFamily="18" charset="2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cs typeface="Arial" pitchFamily="34" charset="0"/>
              </a:rPr>
              <a:t> = 10 %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005064"/>
            <a:ext cx="576779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Profitabilité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(suite)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Gros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projets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: DCF, DPB, NPV et IRR (suite)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374848" y="5733256"/>
            <a:ext cx="8229600" cy="112474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DPB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r>
              <a:rPr lang="fr-BE" dirty="0">
                <a:latin typeface="Arial" pitchFamily="34" charset="0"/>
                <a:cs typeface="Arial" pitchFamily="34" charset="0"/>
              </a:rPr>
              <a:t> = intersection de la courbe avec l’axe t</a:t>
            </a:r>
          </a:p>
          <a:p>
            <a:pPr marL="0">
              <a:lnSpc>
                <a:spcPct val="100000"/>
              </a:lnSpc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Entre 2 et 3 ans. Plus précisément = 2 + 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       132       </a:t>
            </a:r>
            <a:r>
              <a:rPr lang="fr-BE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BE" dirty="0">
                <a:latin typeface="Arial" pitchFamily="34" charset="0"/>
                <a:cs typeface="Arial" pitchFamily="34" charset="0"/>
              </a:rPr>
              <a:t> = 2,36 années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r>
              <a:rPr lang="fr-BE" dirty="0">
                <a:latin typeface="Arial" pitchFamily="34" charset="0"/>
                <a:cs typeface="Arial" pitchFamily="34" charset="0"/>
              </a:rPr>
              <a:t>					 (132 + 244)</a:t>
            </a: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81773"/>
            <a:ext cx="6336704" cy="206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717032"/>
            <a:ext cx="62646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Profitabilité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(fin)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Gros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projets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: DFC, DPB, NPV et IRR (fin)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851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NPV = Net Present Value = DCF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cumulé</a:t>
            </a:r>
            <a:r>
              <a:rPr lang="en-US" dirty="0">
                <a:latin typeface="Arial" pitchFamily="34" charset="0"/>
                <a:cs typeface="Arial" pitchFamily="34" charset="0"/>
              </a:rPr>
              <a:t>, 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l’horizon</a:t>
            </a:r>
            <a:r>
              <a:rPr lang="en-US" dirty="0">
                <a:latin typeface="Arial" pitchFamily="34" charset="0"/>
                <a:cs typeface="Arial" pitchFamily="34" charset="0"/>
              </a:rPr>
              <a:t> 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fixé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Prenons</a:t>
            </a:r>
            <a:r>
              <a:rPr lang="en-US" dirty="0">
                <a:latin typeface="Arial" pitchFamily="34" charset="0"/>
                <a:cs typeface="Arial" pitchFamily="34" charset="0"/>
              </a:rPr>
              <a:t> T  = 10 ans. 	NPV = 2.072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Si NPV &lt; 0 : 		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IRR =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nternal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ate of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eturn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Coefficient </a:t>
            </a:r>
            <a:r>
              <a:rPr lang="en-US" dirty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que</a:t>
            </a:r>
            <a:r>
              <a:rPr lang="en-US" dirty="0">
                <a:latin typeface="Arial" pitchFamily="34" charset="0"/>
                <a:cs typeface="Arial" pitchFamily="34" charset="0"/>
              </a:rPr>
              <a:t> 	  </a:t>
            </a:r>
            <a:r>
              <a:rPr lang="en-US" dirty="0">
                <a:latin typeface="Symbol" pitchFamily="18" charset="2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    CF(t) / (1 + </a:t>
            </a:r>
            <a:r>
              <a:rPr lang="en-US" dirty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>
                <a:latin typeface="Arial" pitchFamily="34" charset="0"/>
                <a:cs typeface="Arial" pitchFamily="34" charset="0"/>
              </a:rPr>
              <a:t>  = 0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err="1">
                <a:latin typeface="Arial" pitchFamily="34" charset="0"/>
                <a:cs typeface="Arial" pitchFamily="34" charset="0"/>
              </a:rPr>
              <a:t>Dans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l’exemple</a:t>
            </a:r>
            <a:r>
              <a:rPr lang="en-US" dirty="0">
                <a:latin typeface="Arial" pitchFamily="34" charset="0"/>
                <a:cs typeface="Arial" pitchFamily="34" charset="0"/>
              </a:rPr>
              <a:t> ci-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dessus</a:t>
            </a:r>
            <a:r>
              <a:rPr lang="en-US" dirty="0">
                <a:latin typeface="Arial" pitchFamily="34" charset="0"/>
                <a:cs typeface="Arial" pitchFamily="34" charset="0"/>
              </a:rPr>
              <a:t> : IRR = 49 %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Concept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apprécié</a:t>
            </a:r>
            <a:r>
              <a:rPr lang="en-US" dirty="0">
                <a:latin typeface="Arial" pitchFamily="34" charset="0"/>
                <a:cs typeface="Arial" pitchFamily="34" charset="0"/>
              </a:rPr>
              <a:t> des financiers,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mais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lvl="2"/>
            <a:r>
              <a:rPr lang="en-US" dirty="0" err="1">
                <a:latin typeface="Arial" pitchFamily="34" charset="0"/>
                <a:cs typeface="Arial" pitchFamily="34" charset="0"/>
              </a:rPr>
              <a:t>Résultat</a:t>
            </a:r>
            <a:r>
              <a:rPr lang="en-US" dirty="0">
                <a:latin typeface="Arial" pitchFamily="34" charset="0"/>
                <a:cs typeface="Arial" pitchFamily="34" charset="0"/>
              </a:rPr>
              <a:t> difficile à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sentir</a:t>
            </a:r>
            <a:r>
              <a:rPr lang="en-US" dirty="0">
                <a:latin typeface="Arial" pitchFamily="34" charset="0"/>
                <a:cs typeface="Arial" pitchFamily="34" charset="0"/>
              </a:rPr>
              <a:t>” </a:t>
            </a:r>
          </a:p>
          <a:p>
            <a:pPr marL="1371600" lvl="3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( IRR = 49 % …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qu’est-ce</a:t>
            </a:r>
            <a:r>
              <a:rPr lang="en-US" dirty="0">
                <a:latin typeface="Arial" pitchFamily="34" charset="0"/>
                <a:cs typeface="Arial" pitchFamily="34" charset="0"/>
              </a:rPr>
              <a:t> que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veut</a:t>
            </a:r>
            <a:r>
              <a:rPr lang="en-US" dirty="0">
                <a:latin typeface="Arial" pitchFamily="34" charset="0"/>
                <a:cs typeface="Arial" pitchFamily="34" charset="0"/>
              </a:rPr>
              <a:t> dire ? )</a:t>
            </a:r>
          </a:p>
          <a:p>
            <a:pPr lvl="2"/>
            <a:r>
              <a:rPr lang="en-US" dirty="0">
                <a:latin typeface="Arial" pitchFamily="34" charset="0"/>
                <a:cs typeface="Arial" pitchFamily="34" charset="0"/>
              </a:rPr>
              <a:t>Equation impossible à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résoudre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</a:p>
          <a:p>
            <a:pPr marL="1371600" lvl="3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les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calculatrices</a:t>
            </a:r>
            <a:r>
              <a:rPr lang="en-US" dirty="0">
                <a:latin typeface="Arial" pitchFamily="34" charset="0"/>
                <a:cs typeface="Arial" pitchFamily="34" charset="0"/>
              </a:rPr>
              <a:t> et PC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procèdent</a:t>
            </a:r>
            <a:r>
              <a:rPr lang="en-US" dirty="0">
                <a:latin typeface="Arial" pitchFamily="34" charset="0"/>
                <a:cs typeface="Arial" pitchFamily="34" charset="0"/>
              </a:rPr>
              <a:t> par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itération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8" name="Picture 4" descr="panneaux de s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564904"/>
            <a:ext cx="720080" cy="66407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400" b="0" i="0" u="sng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d’approbation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a)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Principales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responsabilités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45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Bien distinguer trois acteurs différents</a:t>
            </a: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Le « Demandeur »</a:t>
            </a:r>
          </a:p>
          <a:p>
            <a:pPr marL="685800" lvl="1" indent="-457200">
              <a:buSzPct val="90000"/>
            </a:pPr>
            <a:r>
              <a:rPr lang="fr-BE" sz="1400" dirty="0">
                <a:latin typeface="Arial" pitchFamily="34" charset="0"/>
                <a:cs typeface="Arial" pitchFamily="34" charset="0"/>
              </a:rPr>
              <a:t>Initie la démarche</a:t>
            </a:r>
          </a:p>
          <a:p>
            <a:pPr marL="685800" lvl="1" indent="-457200">
              <a:buSzPct val="90000"/>
            </a:pPr>
            <a:r>
              <a:rPr lang="fr-BE" sz="1400" dirty="0">
                <a:latin typeface="Arial" pitchFamily="34" charset="0"/>
                <a:cs typeface="Arial" pitchFamily="34" charset="0"/>
              </a:rPr>
              <a:t>Prépare le ‘dossier » avec l’aide éventuelle d’experts</a:t>
            </a: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Le « 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Capex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Administrator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 »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Vérifie si le dossier est complet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Vérifie la cohérence avec la stratégie et avec le budget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NOK ? Renvoie le dossier au demandeur pour correction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OK ? Lance le processus d’approbation</a:t>
            </a: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Les « Approbateurs »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Vérifient et valident les hypothèses (commerciales, industrielles, financières)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NOK ? Renvoient ….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OK ? Acceptation du dossier		           </a:t>
            </a:r>
            <a:r>
              <a:rPr lang="fr-BE" sz="1300" dirty="0">
                <a:latin typeface="Arial" pitchFamily="34" charset="0"/>
                <a:cs typeface="Arial" pitchFamily="34" charset="0"/>
              </a:rPr>
              <a:t>Business Unit, Division, …</a:t>
            </a:r>
            <a:endParaRPr lang="fr-BE" sz="1400" dirty="0">
              <a:latin typeface="Arial" pitchFamily="34" charset="0"/>
              <a:cs typeface="Arial" pitchFamily="34" charset="0"/>
            </a:endParaRPr>
          </a:p>
          <a:p>
            <a:pPr marL="228600" lvl="1" indent="0" algn="ctr">
              <a:buNone/>
            </a:pPr>
            <a:r>
              <a:rPr lang="fr-BE" sz="1400" dirty="0">
                <a:latin typeface="Arial" pitchFamily="34" charset="0"/>
                <a:cs typeface="Arial" pitchFamily="34" charset="0"/>
              </a:rPr>
              <a:t>Grandes organisations ?  a) + ( b1 + c1 ) +( b2 + c2 )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920</Words>
  <Application>Microsoft Office PowerPoint</Application>
  <PresentationFormat>Affichage à l'écran (4:3)</PresentationFormat>
  <Paragraphs>216</Paragraphs>
  <Slides>18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Georgia</vt:lpstr>
      <vt:lpstr>Symbol</vt:lpstr>
      <vt:lpstr>Verdana</vt:lpstr>
      <vt:lpstr>Project Status Report</vt:lpstr>
      <vt:lpstr>Les investissements dans l’entreprise :  Définition – Budget – Profitabilité – Approbation - Suivi </vt:lpstr>
      <vt:lpstr>Les investissements dans l’entreprise : Définition – Budget – Profitabilité – Approbation - Suivi </vt:lpstr>
      <vt:lpstr>1. Définition  Dépenses au temps présent, générant des recettes dans le futur</vt:lpstr>
      <vt:lpstr>2. Budget  Les investissements font partie intégrante du processus budgétaire annuel</vt:lpstr>
      <vt:lpstr>3. Profitabilité   a) Petits projets : SPB = Simple Pay-Back</vt:lpstr>
      <vt:lpstr>3. Profitabilité (suite)   b) Gros projets : DCF, DPB, NPV et IRR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2014-11-30T12:42:43Z</dcterms:created>
  <dcterms:modified xsi:type="dcterms:W3CDTF">2019-02-22T08:35:04Z</dcterms:modified>
</cp:coreProperties>
</file>